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9"/>
  </p:notesMasterIdLst>
  <p:handoutMasterIdLst>
    <p:handoutMasterId r:id="rId10"/>
  </p:handoutMasterIdLst>
  <p:sldIdLst>
    <p:sldId id="258" r:id="rId3"/>
    <p:sldId id="262" r:id="rId4"/>
    <p:sldId id="264" r:id="rId5"/>
    <p:sldId id="263" r:id="rId6"/>
    <p:sldId id="265" r:id="rId7"/>
    <p:sldId id="267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182" autoAdjust="0"/>
  </p:normalViewPr>
  <p:slideViewPr>
    <p:cSldViewPr showGuides="1">
      <p:cViewPr varScale="1">
        <p:scale>
          <a:sx n="90" d="100"/>
          <a:sy n="90" d="100"/>
        </p:scale>
        <p:origin x="576" y="9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8/19/2017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8/19/2017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8/19/2017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r>
              <a:rPr lang="en-US" dirty="0"/>
              <a:t> Grade ELA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Respect- People, building, supplies</a:t>
            </a:r>
          </a:p>
          <a:p>
            <a:pPr marL="0" indent="0">
              <a:buNone/>
            </a:pPr>
            <a:r>
              <a:rPr lang="en-US" dirty="0"/>
              <a:t>2. Keep all graded work until report cards are received- No grade change will be considered without the graded work.</a:t>
            </a:r>
          </a:p>
          <a:p>
            <a:pPr marL="0" indent="0">
              <a:buNone/>
            </a:pPr>
            <a:r>
              <a:rPr lang="en-US" dirty="0"/>
              <a:t>3. Be awake, alert, and ready to work</a:t>
            </a:r>
          </a:p>
          <a:p>
            <a:pPr marL="0" indent="0">
              <a:buNone/>
            </a:pPr>
            <a:r>
              <a:rPr lang="en-US" dirty="0"/>
              <a:t>4.Come prepared</a:t>
            </a:r>
          </a:p>
          <a:p>
            <a:pPr marL="0" indent="0">
              <a:buNone/>
            </a:pPr>
            <a:r>
              <a:rPr lang="en-US" dirty="0"/>
              <a:t>5. Cell phones remain in backpack</a:t>
            </a:r>
          </a:p>
          <a:p>
            <a:pPr marL="0" indent="0">
              <a:buNone/>
            </a:pPr>
            <a:r>
              <a:rPr lang="en-US" dirty="0"/>
              <a:t>6. Late work will be reduced 10% each day and will not be accepted after 3 days.</a:t>
            </a:r>
          </a:p>
          <a:p>
            <a:pPr marL="0" indent="0">
              <a:buNone/>
            </a:pPr>
            <a:r>
              <a:rPr lang="en-US" dirty="0"/>
              <a:t>7. Computers are used for academic purposes only.  Playing games, on Instagram, etc. will result in a loss of privileges.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Expectations</a:t>
            </a: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Classwork 25%</a:t>
            </a:r>
          </a:p>
          <a:p>
            <a:r>
              <a:rPr lang="en-US" dirty="0"/>
              <a:t>Homework 10%</a:t>
            </a:r>
          </a:p>
          <a:p>
            <a:r>
              <a:rPr lang="en-US" dirty="0"/>
              <a:t>Projects 25%</a:t>
            </a:r>
          </a:p>
          <a:p>
            <a:r>
              <a:rPr lang="en-US" dirty="0"/>
              <a:t>Participation 10%</a:t>
            </a:r>
          </a:p>
          <a:p>
            <a:r>
              <a:rPr lang="en-US" dirty="0"/>
              <a:t>Quizzes 30%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Survival unit</a:t>
            </a:r>
          </a:p>
          <a:p>
            <a:pPr lvl="1"/>
            <a:r>
              <a:rPr lang="en-US" sz="1800" dirty="0"/>
              <a:t>6</a:t>
            </a:r>
            <a:r>
              <a:rPr lang="en-US" sz="1800" baseline="30000" dirty="0"/>
              <a:t>th</a:t>
            </a:r>
            <a:r>
              <a:rPr lang="en-US" sz="1800" dirty="0"/>
              <a:t> Grade Books- Holes, The Adventures of Huckleberry Finn, Gathering Blue, Tuck Everlasting</a:t>
            </a:r>
          </a:p>
          <a:p>
            <a:pPr lvl="1"/>
            <a:r>
              <a:rPr lang="en-US" sz="1800" dirty="0"/>
              <a:t>8</a:t>
            </a:r>
            <a:r>
              <a:rPr lang="en-US" sz="1800" baseline="30000" dirty="0"/>
              <a:t>th</a:t>
            </a:r>
            <a:r>
              <a:rPr lang="en-US" sz="1800" dirty="0"/>
              <a:t> Grade Books- Hatchett, The Witch of Blackbird Pond, The True Confessions of Charlette Doyle, Island of Blue Dolphins</a:t>
            </a:r>
          </a:p>
          <a:p>
            <a:pPr marL="426645" lvl="1" indent="0">
              <a:buNone/>
            </a:pPr>
            <a:endParaRPr lang="en-US" dirty="0"/>
          </a:p>
          <a:p>
            <a:pPr marL="426645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Working on: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9DE277-F2D5-4126-9D56-95E9F6B8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318559"/>
              </p:ext>
            </p:extLst>
          </p:nvPr>
        </p:nvGraphicFramePr>
        <p:xfrm>
          <a:off x="1751012" y="3383280"/>
          <a:ext cx="8125884" cy="3474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1742120359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995634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96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Standards: RL 1.2, 1.3, 2.5</a:t>
                      </a:r>
                    </a:p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valuate how the author uses details to convey the theme of a text 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-Write an objective summary of the text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-Evaluate how sequence contributes to the character development and move the plot towards a resolution.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-E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valuate how a particular sentence, chapter, scene, or stanza contributes to the development of theme, setting, or plot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Standards: RL 1.1, 1.2, 1.3</a:t>
                      </a:r>
                    </a:p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-Evaluate how the author uses characters, setting, and plot to develop the theme of a text </a:t>
                      </a:r>
                    </a:p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-Write an objective summary of the text.</a:t>
                      </a:r>
                    </a:p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explicit information and inferences drawn to analysis the message(s) the author is trying to convey.</a:t>
                      </a:r>
                    </a:p>
                    <a:p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valuate how an incident or dialogue propels the action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546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F460AF-0618-45AF-AB73-2B9FAFC83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057382"/>
              </p:ext>
            </p:extLst>
          </p:nvPr>
        </p:nvGraphicFramePr>
        <p:xfrm>
          <a:off x="1217613" y="1330960"/>
          <a:ext cx="10057050" cy="552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2350">
                  <a:extLst>
                    <a:ext uri="{9D8B030D-6E8A-4147-A177-3AD203B41FA5}">
                      <a16:colId xmlns:a16="http://schemas.microsoft.com/office/drawing/2014/main" val="3895429802"/>
                    </a:ext>
                  </a:extLst>
                </a:gridCol>
                <a:gridCol w="3352350">
                  <a:extLst>
                    <a:ext uri="{9D8B030D-6E8A-4147-A177-3AD203B41FA5}">
                      <a16:colId xmlns:a16="http://schemas.microsoft.com/office/drawing/2014/main" val="3440283336"/>
                    </a:ext>
                  </a:extLst>
                </a:gridCol>
                <a:gridCol w="3352350">
                  <a:extLst>
                    <a:ext uri="{9D8B030D-6E8A-4147-A177-3AD203B41FA5}">
                      <a16:colId xmlns:a16="http://schemas.microsoft.com/office/drawing/2014/main" val="3372724842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149129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en-US" dirty="0"/>
                        <a:t>Q1- Fiction and narrative writing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Writing- Narrative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Short Story Unit-</a:t>
                      </a:r>
                    </a:p>
                    <a:p>
                      <a:r>
                        <a:rPr lang="en-US" sz="1600" dirty="0"/>
                        <a:t>Skills: </a:t>
                      </a:r>
                    </a:p>
                    <a:p>
                      <a:r>
                        <a:rPr lang="en-US" sz="1600" dirty="0"/>
                        <a:t>     -Citing text evidence and making inferences</a:t>
                      </a:r>
                    </a:p>
                    <a:p>
                      <a:r>
                        <a:rPr lang="en-US" sz="1600" dirty="0"/>
                        <a:t>     -Determine how point of view is developed over a text</a:t>
                      </a:r>
                    </a:p>
                    <a:p>
                      <a:r>
                        <a:rPr lang="en-US" sz="1600" dirty="0"/>
                        <a:t>    -Compare text to other forms of media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Writing- narrative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Short Story Unit-</a:t>
                      </a:r>
                    </a:p>
                    <a:p>
                      <a:r>
                        <a:rPr lang="en-US" sz="1600" dirty="0"/>
                        <a:t>Skills: </a:t>
                      </a:r>
                    </a:p>
                    <a:p>
                      <a:r>
                        <a:rPr lang="en-US" sz="1600" dirty="0"/>
                        <a:t>    -Compare/Contrast multiple texts to analyze structure, meaning, and style</a:t>
                      </a:r>
                    </a:p>
                    <a:p>
                      <a:r>
                        <a:rPr lang="en-US" sz="1600" dirty="0"/>
                        <a:t>    -Analyze how point of view create effects of humor and suspense</a:t>
                      </a:r>
                    </a:p>
                    <a:p>
                      <a:r>
                        <a:rPr lang="en-US" sz="1600" dirty="0"/>
                        <a:t>    -Analyze the use of allusions in fiction.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169895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en-US" dirty="0"/>
                        <a:t>Q2- Non Fiction and argument writing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Writing- Developing a claim and supporting an argument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Begin evaluating nonfiction text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Complete a research project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Writing- Developing a claim and supporting an argument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Begin evaluating nonfiction text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Complete a research project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45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choice boards and open ended projects where appropriate</a:t>
            </a:r>
          </a:p>
          <a:p>
            <a:r>
              <a:rPr lang="en-US" dirty="0"/>
              <a:t>Literature Circles- Student choice in books, student designed reading schedule</a:t>
            </a:r>
          </a:p>
          <a:p>
            <a:r>
              <a:rPr lang="en-US" dirty="0"/>
              <a:t>Skill groups- Based on student need- small group instruction</a:t>
            </a:r>
          </a:p>
          <a:p>
            <a:r>
              <a:rPr lang="en-US" dirty="0"/>
              <a:t>Enrichment- Students will be able to interest based projects and extension activities</a:t>
            </a:r>
          </a:p>
          <a:p>
            <a:r>
              <a:rPr lang="en-US" dirty="0"/>
              <a:t>Remediation- individualized assignments and small group instruction based on needs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needs and interest</a:t>
            </a:r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0</TotalTime>
  <Words>479</Words>
  <Application>Microsoft Office PowerPoint</Application>
  <PresentationFormat>Custom</PresentationFormat>
  <Paragraphs>70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Welcome back to school presentation</vt:lpstr>
      <vt:lpstr>Welcome!</vt:lpstr>
      <vt:lpstr>Classroom Expectations</vt:lpstr>
      <vt:lpstr>Grading</vt:lpstr>
      <vt:lpstr>Currently Working on:</vt:lpstr>
      <vt:lpstr>Upcoming</vt:lpstr>
      <vt:lpstr>Student needs and interest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2017-08-19T18:15:20Z</dcterms:created>
  <dcterms:modified xsi:type="dcterms:W3CDTF">2017-08-19T20:46:08Z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  <property fmtid="{D5CDD505-2E9C-101B-9397-08002B2CF9AE}" pid="3" name="_MarkAsFinal">
    <vt:bool>true</vt:bool>
  </property>
</Properties>
</file>